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handoutMasterIdLst>
    <p:handoutMasterId r:id="rId17"/>
  </p:handoutMasterIdLst>
  <p:sldIdLst>
    <p:sldId id="436" r:id="rId5"/>
    <p:sldId id="437" r:id="rId6"/>
    <p:sldId id="448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3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19D"/>
    <a:srgbClr val="0C4046"/>
    <a:srgbClr val="EBFFFF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9973" autoAdjust="0"/>
  </p:normalViewPr>
  <p:slideViewPr>
    <p:cSldViewPr snapToGrid="0">
      <p:cViewPr>
        <p:scale>
          <a:sx n="45" d="100"/>
          <a:sy n="45" d="100"/>
        </p:scale>
        <p:origin x="163" y="82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80F488-5310-4177-9DB2-381EC1092D8C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D6A796-7C9A-47B0-B40B-7B3B9D17F06A}">
      <dgm:prSet/>
      <dgm:spPr/>
      <dgm:t>
        <a:bodyPr/>
        <a:lstStyle/>
        <a:p>
          <a:r>
            <a:rPr lang="en-US" b="1"/>
            <a:t>Security Expectations</a:t>
          </a:r>
          <a:endParaRPr lang="en-US"/>
        </a:p>
      </dgm:t>
    </dgm:pt>
    <dgm:pt modelId="{6AEFA012-6F15-42ED-ACBA-0BFF6E6CE91C}" type="parTrans" cxnId="{AC7B7393-1ACB-4926-99AA-8C23EE58F026}">
      <dgm:prSet/>
      <dgm:spPr/>
      <dgm:t>
        <a:bodyPr/>
        <a:lstStyle/>
        <a:p>
          <a:endParaRPr lang="en-US"/>
        </a:p>
      </dgm:t>
    </dgm:pt>
    <dgm:pt modelId="{1F63DBBD-EC25-457E-9E26-5771E58CB2A5}" type="sibTrans" cxnId="{AC7B7393-1ACB-4926-99AA-8C23EE58F026}">
      <dgm:prSet/>
      <dgm:spPr/>
      <dgm:t>
        <a:bodyPr/>
        <a:lstStyle/>
        <a:p>
          <a:endParaRPr lang="en-US"/>
        </a:p>
      </dgm:t>
    </dgm:pt>
    <dgm:pt modelId="{9F08EBD9-68EC-4C74-A153-B4D570A0FEC1}">
      <dgm:prSet/>
      <dgm:spPr/>
      <dgm:t>
        <a:bodyPr/>
        <a:lstStyle/>
        <a:p>
          <a:r>
            <a:rPr lang="en-US" b="1"/>
            <a:t>Distrust User Input</a:t>
          </a:r>
          <a:endParaRPr lang="en-US"/>
        </a:p>
      </dgm:t>
    </dgm:pt>
    <dgm:pt modelId="{89207B67-8F04-4532-9A05-1F34EEACAFA2}" type="parTrans" cxnId="{5B517553-5965-4193-91D3-62EADAC397E1}">
      <dgm:prSet/>
      <dgm:spPr/>
      <dgm:t>
        <a:bodyPr/>
        <a:lstStyle/>
        <a:p>
          <a:endParaRPr lang="en-US"/>
        </a:p>
      </dgm:t>
    </dgm:pt>
    <dgm:pt modelId="{43841621-E9A0-4B9B-9BF6-C45EFF96476C}" type="sibTrans" cxnId="{5B517553-5965-4193-91D3-62EADAC397E1}">
      <dgm:prSet/>
      <dgm:spPr/>
      <dgm:t>
        <a:bodyPr/>
        <a:lstStyle/>
        <a:p>
          <a:endParaRPr lang="en-US"/>
        </a:p>
      </dgm:t>
    </dgm:pt>
    <dgm:pt modelId="{305893BB-496A-4DBB-B913-0D467EE271C8}">
      <dgm:prSet/>
      <dgm:spPr/>
      <dgm:t>
        <a:bodyPr/>
        <a:lstStyle/>
        <a:p>
          <a:r>
            <a:rPr lang="en-US" b="1"/>
            <a:t>Up-to-date versions</a:t>
          </a:r>
          <a:endParaRPr lang="en-US"/>
        </a:p>
      </dgm:t>
    </dgm:pt>
    <dgm:pt modelId="{21BC8733-27EC-472D-AB76-C745784E2726}" type="parTrans" cxnId="{F5DC34D7-5CFF-41E9-840C-C26DC7AACB1D}">
      <dgm:prSet/>
      <dgm:spPr/>
      <dgm:t>
        <a:bodyPr/>
        <a:lstStyle/>
        <a:p>
          <a:endParaRPr lang="en-US"/>
        </a:p>
      </dgm:t>
    </dgm:pt>
    <dgm:pt modelId="{EAC9F782-FB94-423D-BB44-22316E70C130}" type="sibTrans" cxnId="{F5DC34D7-5CFF-41E9-840C-C26DC7AACB1D}">
      <dgm:prSet/>
      <dgm:spPr/>
      <dgm:t>
        <a:bodyPr/>
        <a:lstStyle/>
        <a:p>
          <a:endParaRPr lang="en-US"/>
        </a:p>
      </dgm:t>
    </dgm:pt>
    <dgm:pt modelId="{9D2D95F6-AF03-4A40-965B-497364F32C3D}">
      <dgm:prSet/>
      <dgm:spPr/>
      <dgm:t>
        <a:bodyPr/>
        <a:lstStyle/>
        <a:p>
          <a:r>
            <a:rPr lang="en-US" b="1"/>
            <a:t>Routine testing</a:t>
          </a:r>
          <a:endParaRPr lang="en-US"/>
        </a:p>
      </dgm:t>
    </dgm:pt>
    <dgm:pt modelId="{4E592842-F4E0-4F8E-8DD7-4B0CF6E2A8EB}" type="parTrans" cxnId="{8FAE8A8D-F709-4CF1-9D3E-4A3D7C601586}">
      <dgm:prSet/>
      <dgm:spPr/>
      <dgm:t>
        <a:bodyPr/>
        <a:lstStyle/>
        <a:p>
          <a:endParaRPr lang="en-US"/>
        </a:p>
      </dgm:t>
    </dgm:pt>
    <dgm:pt modelId="{858ECDDF-8A49-4C23-850B-0EBE4836554B}" type="sibTrans" cxnId="{8FAE8A8D-F709-4CF1-9D3E-4A3D7C601586}">
      <dgm:prSet/>
      <dgm:spPr/>
      <dgm:t>
        <a:bodyPr/>
        <a:lstStyle/>
        <a:p>
          <a:endParaRPr lang="en-US"/>
        </a:p>
      </dgm:t>
    </dgm:pt>
    <dgm:pt modelId="{04651E06-2E62-47FD-9538-22CF3D4462FD}">
      <dgm:prSet/>
      <dgm:spPr/>
      <dgm:t>
        <a:bodyPr/>
        <a:lstStyle/>
        <a:p>
          <a:r>
            <a:rPr lang="en-US" dirty="0"/>
            <a:t>All members of projects must be educated on security expectations</a:t>
          </a:r>
        </a:p>
      </dgm:t>
    </dgm:pt>
    <dgm:pt modelId="{98B0094C-0DAF-47E8-B8F6-D85834522693}" type="parTrans" cxnId="{000528FD-05A2-4A5B-95DD-CA0BE5249CB5}">
      <dgm:prSet/>
      <dgm:spPr/>
      <dgm:t>
        <a:bodyPr/>
        <a:lstStyle/>
        <a:p>
          <a:endParaRPr lang="en-US"/>
        </a:p>
      </dgm:t>
    </dgm:pt>
    <dgm:pt modelId="{753A7181-527F-4913-924A-216CF84CDDD8}" type="sibTrans" cxnId="{000528FD-05A2-4A5B-95DD-CA0BE5249CB5}">
      <dgm:prSet/>
      <dgm:spPr/>
      <dgm:t>
        <a:bodyPr/>
        <a:lstStyle/>
        <a:p>
          <a:endParaRPr lang="en-US"/>
        </a:p>
      </dgm:t>
    </dgm:pt>
    <dgm:pt modelId="{DBA41785-0EA6-40D0-8998-8C02ACE03E8B}">
      <dgm:prSet/>
      <dgm:spPr/>
      <dgm:t>
        <a:bodyPr/>
        <a:lstStyle/>
        <a:p>
          <a:r>
            <a:rPr lang="en-US" dirty="0"/>
            <a:t>Injected Statements ≠ Prepared Statements</a:t>
          </a:r>
        </a:p>
      </dgm:t>
    </dgm:pt>
    <dgm:pt modelId="{F141E262-A40D-4BB9-8567-038AB9ABDAFF}" type="parTrans" cxnId="{A280E4D0-1C4E-46FA-9DC1-2C2E0BE22911}">
      <dgm:prSet/>
      <dgm:spPr/>
      <dgm:t>
        <a:bodyPr/>
        <a:lstStyle/>
        <a:p>
          <a:endParaRPr lang="en-US"/>
        </a:p>
      </dgm:t>
    </dgm:pt>
    <dgm:pt modelId="{E9985EE9-C40F-4679-BE17-7C06B832C61D}" type="sibTrans" cxnId="{A280E4D0-1C4E-46FA-9DC1-2C2E0BE22911}">
      <dgm:prSet/>
      <dgm:spPr/>
      <dgm:t>
        <a:bodyPr/>
        <a:lstStyle/>
        <a:p>
          <a:endParaRPr lang="en-US"/>
        </a:p>
      </dgm:t>
    </dgm:pt>
    <dgm:pt modelId="{B1F58575-9F70-4F76-B259-33B8F4B0F70D}">
      <dgm:prSet/>
      <dgm:spPr/>
      <dgm:t>
        <a:bodyPr/>
        <a:lstStyle/>
        <a:p>
          <a:r>
            <a:rPr lang="en-US" dirty="0"/>
            <a:t>PHP 5.6+ includes built in SQL injection protection </a:t>
          </a:r>
        </a:p>
      </dgm:t>
    </dgm:pt>
    <dgm:pt modelId="{15A03F98-EF80-49BD-BC09-75A0D1BB1EB8}" type="parTrans" cxnId="{FA77FFED-BC63-4033-B798-ED2E47982345}">
      <dgm:prSet/>
      <dgm:spPr/>
      <dgm:t>
        <a:bodyPr/>
        <a:lstStyle/>
        <a:p>
          <a:endParaRPr lang="en-US"/>
        </a:p>
      </dgm:t>
    </dgm:pt>
    <dgm:pt modelId="{8454EFAE-7590-4C4A-9136-10DDCE87EC82}" type="sibTrans" cxnId="{FA77FFED-BC63-4033-B798-ED2E47982345}">
      <dgm:prSet/>
      <dgm:spPr/>
      <dgm:t>
        <a:bodyPr/>
        <a:lstStyle/>
        <a:p>
          <a:endParaRPr lang="en-US"/>
        </a:p>
      </dgm:t>
    </dgm:pt>
    <dgm:pt modelId="{E6023508-6AF3-4943-AE04-BF783D11A5BD}">
      <dgm:prSet/>
      <dgm:spPr/>
      <dgm:t>
        <a:bodyPr/>
        <a:lstStyle/>
        <a:p>
          <a:r>
            <a:rPr lang="en-US" dirty="0"/>
            <a:t>SQL map can test for vulnerabilities</a:t>
          </a:r>
        </a:p>
      </dgm:t>
    </dgm:pt>
    <dgm:pt modelId="{25EA41A0-9EC6-4366-9430-9D55EC34A0FC}" type="parTrans" cxnId="{CC6EB785-F1C7-4E92-9489-B0B54C15BD8D}">
      <dgm:prSet/>
      <dgm:spPr/>
      <dgm:t>
        <a:bodyPr/>
        <a:lstStyle/>
        <a:p>
          <a:endParaRPr lang="en-US"/>
        </a:p>
      </dgm:t>
    </dgm:pt>
    <dgm:pt modelId="{9CC93E60-41D6-4E83-B447-826989356A9E}" type="sibTrans" cxnId="{CC6EB785-F1C7-4E92-9489-B0B54C15BD8D}">
      <dgm:prSet/>
      <dgm:spPr/>
      <dgm:t>
        <a:bodyPr/>
        <a:lstStyle/>
        <a:p>
          <a:endParaRPr lang="en-US"/>
        </a:p>
      </dgm:t>
    </dgm:pt>
    <dgm:pt modelId="{6F312313-EBB1-4695-9B20-C25EBC144E62}" type="pres">
      <dgm:prSet presAssocID="{E580F488-5310-4177-9DB2-381EC1092D8C}" presName="linearFlow" presStyleCnt="0">
        <dgm:presLayoutVars>
          <dgm:dir/>
          <dgm:animLvl val="lvl"/>
          <dgm:resizeHandles val="exact"/>
        </dgm:presLayoutVars>
      </dgm:prSet>
      <dgm:spPr/>
    </dgm:pt>
    <dgm:pt modelId="{16BB612F-D677-467B-BCC4-A2F69B128DBA}" type="pres">
      <dgm:prSet presAssocID="{B3D6A796-7C9A-47B0-B40B-7B3B9D17F06A}" presName="composite" presStyleCnt="0"/>
      <dgm:spPr/>
    </dgm:pt>
    <dgm:pt modelId="{8AE31057-E221-4626-9CC0-2E4B6DFCE852}" type="pres">
      <dgm:prSet presAssocID="{B3D6A796-7C9A-47B0-B40B-7B3B9D17F06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72B4F22-C9CE-4A19-A374-1DAD9711E30E}" type="pres">
      <dgm:prSet presAssocID="{B3D6A796-7C9A-47B0-B40B-7B3B9D17F06A}" presName="descendantText" presStyleLbl="alignAcc1" presStyleIdx="0" presStyleCnt="4">
        <dgm:presLayoutVars>
          <dgm:bulletEnabled val="1"/>
        </dgm:presLayoutVars>
      </dgm:prSet>
      <dgm:spPr/>
    </dgm:pt>
    <dgm:pt modelId="{5B17DB30-00E2-4A5B-9442-A8194AF57875}" type="pres">
      <dgm:prSet presAssocID="{1F63DBBD-EC25-457E-9E26-5771E58CB2A5}" presName="sp" presStyleCnt="0"/>
      <dgm:spPr/>
    </dgm:pt>
    <dgm:pt modelId="{202A2117-948C-434F-84B6-C8B5BB75C111}" type="pres">
      <dgm:prSet presAssocID="{9F08EBD9-68EC-4C74-A153-B4D570A0FEC1}" presName="composite" presStyleCnt="0"/>
      <dgm:spPr/>
    </dgm:pt>
    <dgm:pt modelId="{62632F8F-B952-4FAD-969B-0FB4A214EF40}" type="pres">
      <dgm:prSet presAssocID="{9F08EBD9-68EC-4C74-A153-B4D570A0FEC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D9626BE-F803-42FC-8F35-12A95658140B}" type="pres">
      <dgm:prSet presAssocID="{9F08EBD9-68EC-4C74-A153-B4D570A0FEC1}" presName="descendantText" presStyleLbl="alignAcc1" presStyleIdx="1" presStyleCnt="4">
        <dgm:presLayoutVars>
          <dgm:bulletEnabled val="1"/>
        </dgm:presLayoutVars>
      </dgm:prSet>
      <dgm:spPr/>
    </dgm:pt>
    <dgm:pt modelId="{D6369B4A-C02B-42B0-9CAF-E349E9CFDE54}" type="pres">
      <dgm:prSet presAssocID="{43841621-E9A0-4B9B-9BF6-C45EFF96476C}" presName="sp" presStyleCnt="0"/>
      <dgm:spPr/>
    </dgm:pt>
    <dgm:pt modelId="{D5DB688A-3CA4-4BF9-98B7-8E2F35FC611F}" type="pres">
      <dgm:prSet presAssocID="{305893BB-496A-4DBB-B913-0D467EE271C8}" presName="composite" presStyleCnt="0"/>
      <dgm:spPr/>
    </dgm:pt>
    <dgm:pt modelId="{112E9C39-804C-4D61-AEA2-F511D6674932}" type="pres">
      <dgm:prSet presAssocID="{305893BB-496A-4DBB-B913-0D467EE271C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E6C122F-8D89-4112-80A4-B242959E58A5}" type="pres">
      <dgm:prSet presAssocID="{305893BB-496A-4DBB-B913-0D467EE271C8}" presName="descendantText" presStyleLbl="alignAcc1" presStyleIdx="2" presStyleCnt="4">
        <dgm:presLayoutVars>
          <dgm:bulletEnabled val="1"/>
        </dgm:presLayoutVars>
      </dgm:prSet>
      <dgm:spPr/>
    </dgm:pt>
    <dgm:pt modelId="{B12C467C-D956-448C-A021-B1D7001076EC}" type="pres">
      <dgm:prSet presAssocID="{EAC9F782-FB94-423D-BB44-22316E70C130}" presName="sp" presStyleCnt="0"/>
      <dgm:spPr/>
    </dgm:pt>
    <dgm:pt modelId="{86834E81-B9EA-4DA4-83C9-2688055C33C7}" type="pres">
      <dgm:prSet presAssocID="{9D2D95F6-AF03-4A40-965B-497364F32C3D}" presName="composite" presStyleCnt="0"/>
      <dgm:spPr/>
    </dgm:pt>
    <dgm:pt modelId="{7DDFDA6C-864C-4CC0-99AB-9345C447EF28}" type="pres">
      <dgm:prSet presAssocID="{9D2D95F6-AF03-4A40-965B-497364F32C3D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61802FFD-6F2F-4BB2-9B8B-76F60848790A}" type="pres">
      <dgm:prSet presAssocID="{9D2D95F6-AF03-4A40-965B-497364F32C3D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9396502-F9B3-4B0A-A18E-7645AB04EF00}" type="presOf" srcId="{B3D6A796-7C9A-47B0-B40B-7B3B9D17F06A}" destId="{8AE31057-E221-4626-9CC0-2E4B6DFCE852}" srcOrd="0" destOrd="0" presId="urn:microsoft.com/office/officeart/2005/8/layout/chevron2"/>
    <dgm:cxn modelId="{922B1109-2B6C-48E9-A913-D0D87E0DA839}" type="presOf" srcId="{04651E06-2E62-47FD-9538-22CF3D4462FD}" destId="{F72B4F22-C9CE-4A19-A374-1DAD9711E30E}" srcOrd="0" destOrd="0" presId="urn:microsoft.com/office/officeart/2005/8/layout/chevron2"/>
    <dgm:cxn modelId="{CA18160D-3C6F-4DB7-AD4F-E9CCCBD226D2}" type="presOf" srcId="{E6023508-6AF3-4943-AE04-BF783D11A5BD}" destId="{61802FFD-6F2F-4BB2-9B8B-76F60848790A}" srcOrd="0" destOrd="0" presId="urn:microsoft.com/office/officeart/2005/8/layout/chevron2"/>
    <dgm:cxn modelId="{9641F914-DE07-4451-BD55-446E1FCC7772}" type="presOf" srcId="{9D2D95F6-AF03-4A40-965B-497364F32C3D}" destId="{7DDFDA6C-864C-4CC0-99AB-9345C447EF28}" srcOrd="0" destOrd="0" presId="urn:microsoft.com/office/officeart/2005/8/layout/chevron2"/>
    <dgm:cxn modelId="{532D7828-BEEF-4B45-919E-53A1D64AD999}" type="presOf" srcId="{9F08EBD9-68EC-4C74-A153-B4D570A0FEC1}" destId="{62632F8F-B952-4FAD-969B-0FB4A214EF40}" srcOrd="0" destOrd="0" presId="urn:microsoft.com/office/officeart/2005/8/layout/chevron2"/>
    <dgm:cxn modelId="{D69F6338-609F-4381-8471-C2116AC10780}" type="presOf" srcId="{B1F58575-9F70-4F76-B259-33B8F4B0F70D}" destId="{8E6C122F-8D89-4112-80A4-B242959E58A5}" srcOrd="0" destOrd="0" presId="urn:microsoft.com/office/officeart/2005/8/layout/chevron2"/>
    <dgm:cxn modelId="{BEC53464-CD7E-422A-8789-9B48977D4134}" type="presOf" srcId="{DBA41785-0EA6-40D0-8998-8C02ACE03E8B}" destId="{8D9626BE-F803-42FC-8F35-12A95658140B}" srcOrd="0" destOrd="0" presId="urn:microsoft.com/office/officeart/2005/8/layout/chevron2"/>
    <dgm:cxn modelId="{5B517553-5965-4193-91D3-62EADAC397E1}" srcId="{E580F488-5310-4177-9DB2-381EC1092D8C}" destId="{9F08EBD9-68EC-4C74-A153-B4D570A0FEC1}" srcOrd="1" destOrd="0" parTransId="{89207B67-8F04-4532-9A05-1F34EEACAFA2}" sibTransId="{43841621-E9A0-4B9B-9BF6-C45EFF96476C}"/>
    <dgm:cxn modelId="{CC6EB785-F1C7-4E92-9489-B0B54C15BD8D}" srcId="{9D2D95F6-AF03-4A40-965B-497364F32C3D}" destId="{E6023508-6AF3-4943-AE04-BF783D11A5BD}" srcOrd="0" destOrd="0" parTransId="{25EA41A0-9EC6-4366-9430-9D55EC34A0FC}" sibTransId="{9CC93E60-41D6-4E83-B447-826989356A9E}"/>
    <dgm:cxn modelId="{8FAE8A8D-F709-4CF1-9D3E-4A3D7C601586}" srcId="{E580F488-5310-4177-9DB2-381EC1092D8C}" destId="{9D2D95F6-AF03-4A40-965B-497364F32C3D}" srcOrd="3" destOrd="0" parTransId="{4E592842-F4E0-4F8E-8DD7-4B0CF6E2A8EB}" sibTransId="{858ECDDF-8A49-4C23-850B-0EBE4836554B}"/>
    <dgm:cxn modelId="{AC7B7393-1ACB-4926-99AA-8C23EE58F026}" srcId="{E580F488-5310-4177-9DB2-381EC1092D8C}" destId="{B3D6A796-7C9A-47B0-B40B-7B3B9D17F06A}" srcOrd="0" destOrd="0" parTransId="{6AEFA012-6F15-42ED-ACBA-0BFF6E6CE91C}" sibTransId="{1F63DBBD-EC25-457E-9E26-5771E58CB2A5}"/>
    <dgm:cxn modelId="{4A353DAF-1D03-44C8-9F50-E69C5387DE2F}" type="presOf" srcId="{E580F488-5310-4177-9DB2-381EC1092D8C}" destId="{6F312313-EBB1-4695-9B20-C25EBC144E62}" srcOrd="0" destOrd="0" presId="urn:microsoft.com/office/officeart/2005/8/layout/chevron2"/>
    <dgm:cxn modelId="{4F5B66B8-0512-4073-980C-8C45A378C146}" type="presOf" srcId="{305893BB-496A-4DBB-B913-0D467EE271C8}" destId="{112E9C39-804C-4D61-AEA2-F511D6674932}" srcOrd="0" destOrd="0" presId="urn:microsoft.com/office/officeart/2005/8/layout/chevron2"/>
    <dgm:cxn modelId="{A280E4D0-1C4E-46FA-9DC1-2C2E0BE22911}" srcId="{9F08EBD9-68EC-4C74-A153-B4D570A0FEC1}" destId="{DBA41785-0EA6-40D0-8998-8C02ACE03E8B}" srcOrd="0" destOrd="0" parTransId="{F141E262-A40D-4BB9-8567-038AB9ABDAFF}" sibTransId="{E9985EE9-C40F-4679-BE17-7C06B832C61D}"/>
    <dgm:cxn modelId="{F5DC34D7-5CFF-41E9-840C-C26DC7AACB1D}" srcId="{E580F488-5310-4177-9DB2-381EC1092D8C}" destId="{305893BB-496A-4DBB-B913-0D467EE271C8}" srcOrd="2" destOrd="0" parTransId="{21BC8733-27EC-472D-AB76-C745784E2726}" sibTransId="{EAC9F782-FB94-423D-BB44-22316E70C130}"/>
    <dgm:cxn modelId="{FA77FFED-BC63-4033-B798-ED2E47982345}" srcId="{305893BB-496A-4DBB-B913-0D467EE271C8}" destId="{B1F58575-9F70-4F76-B259-33B8F4B0F70D}" srcOrd="0" destOrd="0" parTransId="{15A03F98-EF80-49BD-BC09-75A0D1BB1EB8}" sibTransId="{8454EFAE-7590-4C4A-9136-10DDCE87EC82}"/>
    <dgm:cxn modelId="{000528FD-05A2-4A5B-95DD-CA0BE5249CB5}" srcId="{B3D6A796-7C9A-47B0-B40B-7B3B9D17F06A}" destId="{04651E06-2E62-47FD-9538-22CF3D4462FD}" srcOrd="0" destOrd="0" parTransId="{98B0094C-0DAF-47E8-B8F6-D85834522693}" sibTransId="{753A7181-527F-4913-924A-216CF84CDDD8}"/>
    <dgm:cxn modelId="{CF6E350D-F517-4B6C-B1C2-D7E653697FED}" type="presParOf" srcId="{6F312313-EBB1-4695-9B20-C25EBC144E62}" destId="{16BB612F-D677-467B-BCC4-A2F69B128DBA}" srcOrd="0" destOrd="0" presId="urn:microsoft.com/office/officeart/2005/8/layout/chevron2"/>
    <dgm:cxn modelId="{2236B077-28CB-4746-B614-B784E1739011}" type="presParOf" srcId="{16BB612F-D677-467B-BCC4-A2F69B128DBA}" destId="{8AE31057-E221-4626-9CC0-2E4B6DFCE852}" srcOrd="0" destOrd="0" presId="urn:microsoft.com/office/officeart/2005/8/layout/chevron2"/>
    <dgm:cxn modelId="{1D202DCB-4392-41B7-937C-7229B98ADD12}" type="presParOf" srcId="{16BB612F-D677-467B-BCC4-A2F69B128DBA}" destId="{F72B4F22-C9CE-4A19-A374-1DAD9711E30E}" srcOrd="1" destOrd="0" presId="urn:microsoft.com/office/officeart/2005/8/layout/chevron2"/>
    <dgm:cxn modelId="{7E5E47A3-B621-4122-9A3A-F169517E5696}" type="presParOf" srcId="{6F312313-EBB1-4695-9B20-C25EBC144E62}" destId="{5B17DB30-00E2-4A5B-9442-A8194AF57875}" srcOrd="1" destOrd="0" presId="urn:microsoft.com/office/officeart/2005/8/layout/chevron2"/>
    <dgm:cxn modelId="{6426451A-6C6E-4BCA-8E53-00B84EBC52AF}" type="presParOf" srcId="{6F312313-EBB1-4695-9B20-C25EBC144E62}" destId="{202A2117-948C-434F-84B6-C8B5BB75C111}" srcOrd="2" destOrd="0" presId="urn:microsoft.com/office/officeart/2005/8/layout/chevron2"/>
    <dgm:cxn modelId="{3DC5A1E9-14A7-49E2-BECA-F439716FD042}" type="presParOf" srcId="{202A2117-948C-434F-84B6-C8B5BB75C111}" destId="{62632F8F-B952-4FAD-969B-0FB4A214EF40}" srcOrd="0" destOrd="0" presId="urn:microsoft.com/office/officeart/2005/8/layout/chevron2"/>
    <dgm:cxn modelId="{45E9509E-1F7B-4B0A-8820-6C917E04DE44}" type="presParOf" srcId="{202A2117-948C-434F-84B6-C8B5BB75C111}" destId="{8D9626BE-F803-42FC-8F35-12A95658140B}" srcOrd="1" destOrd="0" presId="urn:microsoft.com/office/officeart/2005/8/layout/chevron2"/>
    <dgm:cxn modelId="{73E31BF9-81BF-44A4-8806-57AB4B52B9A7}" type="presParOf" srcId="{6F312313-EBB1-4695-9B20-C25EBC144E62}" destId="{D6369B4A-C02B-42B0-9CAF-E349E9CFDE54}" srcOrd="3" destOrd="0" presId="urn:microsoft.com/office/officeart/2005/8/layout/chevron2"/>
    <dgm:cxn modelId="{41B22033-0052-4E05-A2F1-6B6E6F6DACD0}" type="presParOf" srcId="{6F312313-EBB1-4695-9B20-C25EBC144E62}" destId="{D5DB688A-3CA4-4BF9-98B7-8E2F35FC611F}" srcOrd="4" destOrd="0" presId="urn:microsoft.com/office/officeart/2005/8/layout/chevron2"/>
    <dgm:cxn modelId="{F7668D0F-B503-4A13-8D6A-1D1064E85D46}" type="presParOf" srcId="{D5DB688A-3CA4-4BF9-98B7-8E2F35FC611F}" destId="{112E9C39-804C-4D61-AEA2-F511D6674932}" srcOrd="0" destOrd="0" presId="urn:microsoft.com/office/officeart/2005/8/layout/chevron2"/>
    <dgm:cxn modelId="{7F460B03-C5AB-4A42-BD5E-B6B85F1FE15A}" type="presParOf" srcId="{D5DB688A-3CA4-4BF9-98B7-8E2F35FC611F}" destId="{8E6C122F-8D89-4112-80A4-B242959E58A5}" srcOrd="1" destOrd="0" presId="urn:microsoft.com/office/officeart/2005/8/layout/chevron2"/>
    <dgm:cxn modelId="{B0ED132A-F749-4BF4-A24F-DCD4C4B0FD04}" type="presParOf" srcId="{6F312313-EBB1-4695-9B20-C25EBC144E62}" destId="{B12C467C-D956-448C-A021-B1D7001076EC}" srcOrd="5" destOrd="0" presId="urn:microsoft.com/office/officeart/2005/8/layout/chevron2"/>
    <dgm:cxn modelId="{D738EBED-6424-4B78-A0FB-FFCF6F24E52F}" type="presParOf" srcId="{6F312313-EBB1-4695-9B20-C25EBC144E62}" destId="{86834E81-B9EA-4DA4-83C9-2688055C33C7}" srcOrd="6" destOrd="0" presId="urn:microsoft.com/office/officeart/2005/8/layout/chevron2"/>
    <dgm:cxn modelId="{222F3874-0292-46E3-AA9F-A6CA9448FF85}" type="presParOf" srcId="{86834E81-B9EA-4DA4-83C9-2688055C33C7}" destId="{7DDFDA6C-864C-4CC0-99AB-9345C447EF28}" srcOrd="0" destOrd="0" presId="urn:microsoft.com/office/officeart/2005/8/layout/chevron2"/>
    <dgm:cxn modelId="{0E7E8F4D-F543-479C-92E1-25C24C3DC017}" type="presParOf" srcId="{86834E81-B9EA-4DA4-83C9-2688055C33C7}" destId="{61802FFD-6F2F-4BB2-9B8B-76F60848790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31057-E221-4626-9CC0-2E4B6DFCE852}">
      <dsp:nvSpPr>
        <dsp:cNvPr id="0" name=""/>
        <dsp:cNvSpPr/>
      </dsp:nvSpPr>
      <dsp:spPr>
        <a:xfrm rot="5400000">
          <a:off x="-218270" y="219465"/>
          <a:ext cx="1455134" cy="101859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Security Expectations</a:t>
          </a:r>
          <a:endParaRPr lang="en-US" sz="1400" kern="1200"/>
        </a:p>
      </dsp:txBody>
      <dsp:txXfrm rot="-5400000">
        <a:off x="0" y="510492"/>
        <a:ext cx="1018594" cy="436540"/>
      </dsp:txXfrm>
    </dsp:sp>
    <dsp:sp modelId="{F72B4F22-C9CE-4A19-A374-1DAD9711E30E}">
      <dsp:nvSpPr>
        <dsp:cNvPr id="0" name=""/>
        <dsp:cNvSpPr/>
      </dsp:nvSpPr>
      <dsp:spPr>
        <a:xfrm rot="5400000">
          <a:off x="3236578" y="-2216789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All members of projects must be educated on security expectations</a:t>
          </a:r>
        </a:p>
      </dsp:txBody>
      <dsp:txXfrm rot="-5400000">
        <a:off x="1018594" y="47367"/>
        <a:ext cx="5335634" cy="853493"/>
      </dsp:txXfrm>
    </dsp:sp>
    <dsp:sp modelId="{62632F8F-B952-4FAD-969B-0FB4A214EF40}">
      <dsp:nvSpPr>
        <dsp:cNvPr id="0" name=""/>
        <dsp:cNvSpPr/>
      </dsp:nvSpPr>
      <dsp:spPr>
        <a:xfrm rot="5400000">
          <a:off x="-218270" y="1529956"/>
          <a:ext cx="1455134" cy="1018594"/>
        </a:xfrm>
        <a:prstGeom prst="chevron">
          <a:avLst/>
        </a:prstGeom>
        <a:solidFill>
          <a:schemeClr val="accent2">
            <a:hueOff val="3110027"/>
            <a:satOff val="4916"/>
            <a:lumOff val="-1698"/>
            <a:alphaOff val="0"/>
          </a:schemeClr>
        </a:solidFill>
        <a:ln w="12700" cap="flat" cmpd="sng" algn="ctr">
          <a:solidFill>
            <a:schemeClr val="accent2">
              <a:hueOff val="3110027"/>
              <a:satOff val="4916"/>
              <a:lumOff val="-1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Distrust User Input</a:t>
          </a:r>
          <a:endParaRPr lang="en-US" sz="1400" kern="1200"/>
        </a:p>
      </dsp:txBody>
      <dsp:txXfrm rot="-5400000">
        <a:off x="0" y="1820983"/>
        <a:ext cx="1018594" cy="436540"/>
      </dsp:txXfrm>
    </dsp:sp>
    <dsp:sp modelId="{8D9626BE-F803-42FC-8F35-12A95658140B}">
      <dsp:nvSpPr>
        <dsp:cNvPr id="0" name=""/>
        <dsp:cNvSpPr/>
      </dsp:nvSpPr>
      <dsp:spPr>
        <a:xfrm rot="5400000">
          <a:off x="3236578" y="-906298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110027"/>
              <a:satOff val="4916"/>
              <a:lumOff val="-1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Injected Statements ≠ Prepared Statements</a:t>
          </a:r>
        </a:p>
      </dsp:txBody>
      <dsp:txXfrm rot="-5400000">
        <a:off x="1018594" y="1357858"/>
        <a:ext cx="5335634" cy="853493"/>
      </dsp:txXfrm>
    </dsp:sp>
    <dsp:sp modelId="{112E9C39-804C-4D61-AEA2-F511D6674932}">
      <dsp:nvSpPr>
        <dsp:cNvPr id="0" name=""/>
        <dsp:cNvSpPr/>
      </dsp:nvSpPr>
      <dsp:spPr>
        <a:xfrm rot="5400000">
          <a:off x="-218270" y="2840446"/>
          <a:ext cx="1455134" cy="1018594"/>
        </a:xfrm>
        <a:prstGeom prst="chevron">
          <a:avLst/>
        </a:prstGeom>
        <a:solidFill>
          <a:schemeClr val="accent2">
            <a:hueOff val="6220054"/>
            <a:satOff val="9831"/>
            <a:lumOff val="-3395"/>
            <a:alphaOff val="0"/>
          </a:schemeClr>
        </a:solidFill>
        <a:ln w="12700" cap="flat" cmpd="sng" algn="ctr">
          <a:solidFill>
            <a:schemeClr val="accent2">
              <a:hueOff val="6220054"/>
              <a:satOff val="9831"/>
              <a:lumOff val="-3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Up-to-date versions</a:t>
          </a:r>
          <a:endParaRPr lang="en-US" sz="1400" kern="1200"/>
        </a:p>
      </dsp:txBody>
      <dsp:txXfrm rot="-5400000">
        <a:off x="0" y="3131473"/>
        <a:ext cx="1018594" cy="436540"/>
      </dsp:txXfrm>
    </dsp:sp>
    <dsp:sp modelId="{8E6C122F-8D89-4112-80A4-B242959E58A5}">
      <dsp:nvSpPr>
        <dsp:cNvPr id="0" name=""/>
        <dsp:cNvSpPr/>
      </dsp:nvSpPr>
      <dsp:spPr>
        <a:xfrm rot="5400000">
          <a:off x="3236578" y="404191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220054"/>
              <a:satOff val="9831"/>
              <a:lumOff val="-3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PHP 5.6+ includes built in SQL injection protection </a:t>
          </a:r>
        </a:p>
      </dsp:txBody>
      <dsp:txXfrm rot="-5400000">
        <a:off x="1018594" y="2668347"/>
        <a:ext cx="5335634" cy="853493"/>
      </dsp:txXfrm>
    </dsp:sp>
    <dsp:sp modelId="{7DDFDA6C-864C-4CC0-99AB-9345C447EF28}">
      <dsp:nvSpPr>
        <dsp:cNvPr id="0" name=""/>
        <dsp:cNvSpPr/>
      </dsp:nvSpPr>
      <dsp:spPr>
        <a:xfrm rot="5400000">
          <a:off x="-218270" y="4150937"/>
          <a:ext cx="1455134" cy="1018594"/>
        </a:xfrm>
        <a:prstGeom prst="chevron">
          <a:avLst/>
        </a:prstGeom>
        <a:solidFill>
          <a:schemeClr val="accent2">
            <a:hueOff val="9330081"/>
            <a:satOff val="14747"/>
            <a:lumOff val="-5093"/>
            <a:alphaOff val="0"/>
          </a:schemeClr>
        </a:solidFill>
        <a:ln w="12700" cap="flat" cmpd="sng" algn="ctr">
          <a:solidFill>
            <a:schemeClr val="accent2">
              <a:hueOff val="9330081"/>
              <a:satOff val="14747"/>
              <a:lumOff val="-50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Routine testing</a:t>
          </a:r>
          <a:endParaRPr lang="en-US" sz="1400" kern="1200"/>
        </a:p>
      </dsp:txBody>
      <dsp:txXfrm rot="-5400000">
        <a:off x="0" y="4441964"/>
        <a:ext cx="1018594" cy="436540"/>
      </dsp:txXfrm>
    </dsp:sp>
    <dsp:sp modelId="{61802FFD-6F2F-4BB2-9B8B-76F60848790A}">
      <dsp:nvSpPr>
        <dsp:cNvPr id="0" name=""/>
        <dsp:cNvSpPr/>
      </dsp:nvSpPr>
      <dsp:spPr>
        <a:xfrm rot="5400000">
          <a:off x="3236578" y="1714682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330081"/>
              <a:satOff val="14747"/>
              <a:lumOff val="-50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SQL map can test for vulnerabilities</a:t>
          </a:r>
        </a:p>
      </dsp:txBody>
      <dsp:txXfrm rot="-5400000">
        <a:off x="1018594" y="3978838"/>
        <a:ext cx="5335634" cy="853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- 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1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40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6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ADB9A0B-5BEE-4811-B9BE-434966B3D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Digital pattern of letters and numbers">
            <a:extLst>
              <a:ext uri="{FF2B5EF4-FFF2-40B4-BE49-F238E27FC236}">
                <a16:creationId xmlns:a16="http://schemas.microsoft.com/office/drawing/2014/main" id="{2EBC5878-1007-0F8E-3940-DE9D1D088B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968" r="-1" b="7967"/>
          <a:stretch/>
        </p:blipFill>
        <p:spPr>
          <a:xfrm>
            <a:off x="-29672" y="10"/>
            <a:ext cx="12221671" cy="6857989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6FAFD5A-982D-4A23-BE62-6332580A8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9673" y="-7875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37EB9A-A190-4BBE-8731-EF4F640D2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4346192"/>
            <a:ext cx="11582399" cy="2514603"/>
          </a:xfrm>
          <a:custGeom>
            <a:avLst/>
            <a:gdLst>
              <a:gd name="connsiteX0" fmla="*/ 3766723 w 11582399"/>
              <a:gd name="connsiteY0" fmla="*/ 0 h 2514603"/>
              <a:gd name="connsiteX1" fmla="*/ 11582399 w 11582399"/>
              <a:gd name="connsiteY1" fmla="*/ 0 h 2514603"/>
              <a:gd name="connsiteX2" fmla="*/ 11582399 w 11582399"/>
              <a:gd name="connsiteY2" fmla="*/ 2514602 h 2514603"/>
              <a:gd name="connsiteX3" fmla="*/ 8231814 w 11582399"/>
              <a:gd name="connsiteY3" fmla="*/ 2514602 h 2514603"/>
              <a:gd name="connsiteX4" fmla="*/ 8231814 w 11582399"/>
              <a:gd name="connsiteY4" fmla="*/ 2514603 h 2514603"/>
              <a:gd name="connsiteX5" fmla="*/ 0 w 11582399"/>
              <a:gd name="connsiteY5" fmla="*/ 2514603 h 2514603"/>
              <a:gd name="connsiteX6" fmla="*/ 0 w 11582399"/>
              <a:gd name="connsiteY6" fmla="*/ 2453759 h 2514603"/>
              <a:gd name="connsiteX7" fmla="*/ 0 w 11582399"/>
              <a:gd name="connsiteY7" fmla="*/ 2436722 h 2514603"/>
              <a:gd name="connsiteX8" fmla="*/ 861 w 11582399"/>
              <a:gd name="connsiteY8" fmla="*/ 2436722 h 2514603"/>
              <a:gd name="connsiteX9" fmla="*/ 12668 w 11582399"/>
              <a:gd name="connsiteY9" fmla="*/ 2202877 h 2514603"/>
              <a:gd name="connsiteX10" fmla="*/ 2453759 w 11582399"/>
              <a:gd name="connsiteY10" fmla="*/ 1 h 2514603"/>
              <a:gd name="connsiteX11" fmla="*/ 2564348 w 11582399"/>
              <a:gd name="connsiteY11" fmla="*/ 2797 h 2514603"/>
              <a:gd name="connsiteX12" fmla="*/ 3766723 w 11582399"/>
              <a:gd name="connsiteY12" fmla="*/ 2797 h 251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82399" h="2514603">
                <a:moveTo>
                  <a:pt x="3766723" y="0"/>
                </a:moveTo>
                <a:lnTo>
                  <a:pt x="11582399" y="0"/>
                </a:lnTo>
                <a:lnTo>
                  <a:pt x="11582399" y="2514602"/>
                </a:lnTo>
                <a:lnTo>
                  <a:pt x="8231814" y="2514602"/>
                </a:lnTo>
                <a:lnTo>
                  <a:pt x="8231814" y="2514603"/>
                </a:lnTo>
                <a:lnTo>
                  <a:pt x="0" y="2514603"/>
                </a:lnTo>
                <a:lnTo>
                  <a:pt x="0" y="2453759"/>
                </a:lnTo>
                <a:lnTo>
                  <a:pt x="0" y="2436722"/>
                </a:lnTo>
                <a:lnTo>
                  <a:pt x="861" y="2436722"/>
                </a:lnTo>
                <a:lnTo>
                  <a:pt x="12668" y="2202877"/>
                </a:lnTo>
                <a:cubicBezTo>
                  <a:pt x="138326" y="965555"/>
                  <a:pt x="1183284" y="1"/>
                  <a:pt x="2453759" y="1"/>
                </a:cubicBezTo>
                <a:lnTo>
                  <a:pt x="2564348" y="2797"/>
                </a:lnTo>
                <a:lnTo>
                  <a:pt x="3766723" y="2797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EC0FAB6-9835-4DB8-A338-23665E265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3394" y="0"/>
            <a:ext cx="4528607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635" y="4626592"/>
            <a:ext cx="8600365" cy="12249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SQL Injection Protection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AF749-7932-8E05-5530-96C4426BB6B3}"/>
              </a:ext>
            </a:extLst>
          </p:cNvPr>
          <p:cNvSpPr txBox="1"/>
          <p:nvPr/>
        </p:nvSpPr>
        <p:spPr>
          <a:xfrm>
            <a:off x="2067636" y="5936776"/>
            <a:ext cx="6660107" cy="625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sz="1400" b="1" cap="all" spc="300" dirty="0">
                <a:solidFill>
                  <a:schemeClr val="accent5">
                    <a:lumMod val="75000"/>
                  </a:schemeClr>
                </a:solidFill>
              </a:rPr>
              <a:t>Kaci Craycraft &amp; Rachel Henninger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BB8F2C0-5085-4286-BF3B-489C592A9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4CE4A-05A3-DDDC-53F3-249452AC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-2" b="1022"/>
          <a:stretch/>
        </p:blipFill>
        <p:spPr>
          <a:xfrm>
            <a:off x="20" y="10"/>
            <a:ext cx="7113748" cy="6864903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705AD56-8B1B-4111-AE73-A1DEC7073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5103" y="-5976"/>
            <a:ext cx="8556895" cy="6872531"/>
          </a:xfrm>
          <a:custGeom>
            <a:avLst/>
            <a:gdLst>
              <a:gd name="connsiteX0" fmla="*/ 5317418 w 8556895"/>
              <a:gd name="connsiteY0" fmla="*/ 0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5869355 w 8556895"/>
              <a:gd name="connsiteY4" fmla="*/ 6865265 h 6865265"/>
              <a:gd name="connsiteX5" fmla="*/ 0 w 8556895"/>
              <a:gd name="connsiteY5" fmla="*/ 6865265 h 6865265"/>
              <a:gd name="connsiteX6" fmla="*/ 3430955 w 8556895"/>
              <a:gd name="connsiteY6" fmla="*/ 3434310 h 6865265"/>
              <a:gd name="connsiteX7" fmla="*/ 176556 w 8556895"/>
              <a:gd name="connsiteY7" fmla="*/ 7819 h 6865265"/>
              <a:gd name="connsiteX8" fmla="*/ 154644 w 8556895"/>
              <a:gd name="connsiteY8" fmla="*/ 7265 h 6865265"/>
              <a:gd name="connsiteX9" fmla="*/ 5317418 w 8556895"/>
              <a:gd name="connsiteY9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5869355 w 8556895"/>
              <a:gd name="connsiteY4" fmla="*/ 6865265 h 6865265"/>
              <a:gd name="connsiteX5" fmla="*/ 0 w 8556895"/>
              <a:gd name="connsiteY5" fmla="*/ 6865265 h 6865265"/>
              <a:gd name="connsiteX6" fmla="*/ 3430955 w 8556895"/>
              <a:gd name="connsiteY6" fmla="*/ 3434310 h 6865265"/>
              <a:gd name="connsiteX7" fmla="*/ 176556 w 8556895"/>
              <a:gd name="connsiteY7" fmla="*/ 7819 h 6865265"/>
              <a:gd name="connsiteX8" fmla="*/ 154644 w 8556895"/>
              <a:gd name="connsiteY8" fmla="*/ 7265 h 6865265"/>
              <a:gd name="connsiteX9" fmla="*/ 5317418 w 8556895"/>
              <a:gd name="connsiteY9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0 w 8556895"/>
              <a:gd name="connsiteY4" fmla="*/ 6865265 h 6865265"/>
              <a:gd name="connsiteX5" fmla="*/ 3430955 w 8556895"/>
              <a:gd name="connsiteY5" fmla="*/ 3434310 h 6865265"/>
              <a:gd name="connsiteX6" fmla="*/ 176556 w 8556895"/>
              <a:gd name="connsiteY6" fmla="*/ 7819 h 6865265"/>
              <a:gd name="connsiteX7" fmla="*/ 154644 w 8556895"/>
              <a:gd name="connsiteY7" fmla="*/ 7265 h 6865265"/>
              <a:gd name="connsiteX8" fmla="*/ 5317418 w 8556895"/>
              <a:gd name="connsiteY8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0 w 8556895"/>
              <a:gd name="connsiteY3" fmla="*/ 6865265 h 6865265"/>
              <a:gd name="connsiteX4" fmla="*/ 3430955 w 8556895"/>
              <a:gd name="connsiteY4" fmla="*/ 3434310 h 6865265"/>
              <a:gd name="connsiteX5" fmla="*/ 176556 w 8556895"/>
              <a:gd name="connsiteY5" fmla="*/ 7819 h 6865265"/>
              <a:gd name="connsiteX6" fmla="*/ 154644 w 8556895"/>
              <a:gd name="connsiteY6" fmla="*/ 7265 h 6865265"/>
              <a:gd name="connsiteX7" fmla="*/ 5317418 w 8556895"/>
              <a:gd name="connsiteY7" fmla="*/ 7265 h 6865265"/>
              <a:gd name="connsiteX0" fmla="*/ 154644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0 w 8556895"/>
              <a:gd name="connsiteY3" fmla="*/ 6865265 h 6865265"/>
              <a:gd name="connsiteX4" fmla="*/ 3430955 w 8556895"/>
              <a:gd name="connsiteY4" fmla="*/ 3434310 h 6865265"/>
              <a:gd name="connsiteX5" fmla="*/ 176556 w 8556895"/>
              <a:gd name="connsiteY5" fmla="*/ 7819 h 6865265"/>
              <a:gd name="connsiteX6" fmla="*/ 154644 w 8556895"/>
              <a:gd name="connsiteY6" fmla="*/ 7265 h 686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6895" h="6865265">
                <a:moveTo>
                  <a:pt x="154644" y="7265"/>
                </a:moveTo>
                <a:lnTo>
                  <a:pt x="8556895" y="0"/>
                </a:lnTo>
                <a:lnTo>
                  <a:pt x="8556895" y="6858000"/>
                </a:lnTo>
                <a:lnTo>
                  <a:pt x="0" y="6865265"/>
                </a:lnTo>
                <a:cubicBezTo>
                  <a:pt x="1894864" y="6865265"/>
                  <a:pt x="3430955" y="5329174"/>
                  <a:pt x="3430955" y="3434310"/>
                </a:cubicBezTo>
                <a:cubicBezTo>
                  <a:pt x="3430955" y="1598661"/>
                  <a:pt x="1989370" y="99711"/>
                  <a:pt x="176556" y="7819"/>
                </a:cubicBezTo>
                <a:lnTo>
                  <a:pt x="154644" y="72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AAEC5E-1903-897F-3899-D104894E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518" y="685800"/>
            <a:ext cx="4155881" cy="38144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</a:rPr>
              <a:t>Protected Code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439D4E6-5229-413A-A17B-5910539E8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600" y="4957767"/>
            <a:ext cx="9880399" cy="1907146"/>
          </a:xfrm>
          <a:custGeom>
            <a:avLst/>
            <a:gdLst>
              <a:gd name="connsiteX0" fmla="*/ 3703306 w 9880399"/>
              <a:gd name="connsiteY0" fmla="*/ 0 h 1907146"/>
              <a:gd name="connsiteX1" fmla="*/ 9880399 w 9880399"/>
              <a:gd name="connsiteY1" fmla="*/ 0 h 1907146"/>
              <a:gd name="connsiteX2" fmla="*/ 9880399 w 9880399"/>
              <a:gd name="connsiteY2" fmla="*/ 1907146 h 1907146"/>
              <a:gd name="connsiteX3" fmla="*/ 0 w 9880399"/>
              <a:gd name="connsiteY3" fmla="*/ 1907146 h 1907146"/>
              <a:gd name="connsiteX4" fmla="*/ 38110 w 9880399"/>
              <a:gd name="connsiteY4" fmla="*/ 1752976 h 1907146"/>
              <a:gd name="connsiteX5" fmla="*/ 2390342 w 9880399"/>
              <a:gd name="connsiteY5" fmla="*/ 1 h 1907146"/>
              <a:gd name="connsiteX6" fmla="*/ 2500931 w 9880399"/>
              <a:gd name="connsiteY6" fmla="*/ 2797 h 1907146"/>
              <a:gd name="connsiteX7" fmla="*/ 3703306 w 9880399"/>
              <a:gd name="connsiteY7" fmla="*/ 2797 h 190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80399" h="1907146">
                <a:moveTo>
                  <a:pt x="3703306" y="0"/>
                </a:moveTo>
                <a:lnTo>
                  <a:pt x="9880399" y="0"/>
                </a:lnTo>
                <a:lnTo>
                  <a:pt x="9880399" y="1907146"/>
                </a:lnTo>
                <a:lnTo>
                  <a:pt x="0" y="1907146"/>
                </a:lnTo>
                <a:lnTo>
                  <a:pt x="38110" y="1752976"/>
                </a:lnTo>
                <a:cubicBezTo>
                  <a:pt x="339672" y="739254"/>
                  <a:pt x="1278677" y="1"/>
                  <a:pt x="2390342" y="1"/>
                </a:cubicBezTo>
                <a:lnTo>
                  <a:pt x="2500931" y="2797"/>
                </a:lnTo>
                <a:lnTo>
                  <a:pt x="3703306" y="2797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70016-E0B6-DAC7-B6DA-CC7F3A15D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4811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985" y="2007221"/>
            <a:ext cx="3516030" cy="168542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42925"/>
            <a:ext cx="12192000" cy="4894894"/>
          </a:xfrm>
        </p:spPr>
        <p:txBody>
          <a:bodyPr/>
          <a:lstStyle/>
          <a:p>
            <a:pPr algn="ctr"/>
            <a:r>
              <a:rPr lang="en-US" dirty="0"/>
              <a:t>Kaci Craycraft                    Rachel Henninger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B63154B-778D-4A97-B328-36341A52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852807-850F-4AFA-B3C1-C7E2F1806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914"/>
            <a:ext cx="12192000" cy="6867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FE1A07-A5FC-4947-88B8-D7BBEEDDD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7" y="0"/>
            <a:ext cx="3923248" cy="6853236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75B8A0-61D9-46E9-8787-46CEB7D0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82" y="-6914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345BFCA-92C3-4C8C-AD4E-7C93B21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82" y="-6914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2CB2DF-2926-4309-B0C1-B570F8A0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37191" y="1710167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DD5268D-4E12-4537-9331-7D63522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37191" y="1710167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70" y="1782973"/>
            <a:ext cx="3303957" cy="315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SQL Injection Attacks (SQLi)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EF41B-54D9-299B-F894-9111F920D8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89328" y="3358123"/>
            <a:ext cx="6779425" cy="3799666"/>
          </a:xfrm>
        </p:spPr>
        <p:txBody>
          <a:bodyPr/>
          <a:lstStyle/>
          <a:p>
            <a:pPr marL="457200" indent="-4572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2">
                    <a:lumMod val="85000"/>
                  </a:schemeClr>
                </a:solidFill>
              </a:rPr>
              <a:t>Code injection technique that exploits vulnerabilities in applications.</a:t>
            </a:r>
          </a:p>
          <a:p>
            <a:pPr marL="914400" lvl="1" indent="-4572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bg2">
                    <a:lumMod val="85000"/>
                  </a:schemeClr>
                </a:solidFill>
              </a:rPr>
              <a:t>Leads to unauthorized access, data manipulation, &amp; data theft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cartoon of two people&#10;&#10;Description automatically generated">
            <a:extLst>
              <a:ext uri="{FF2B5EF4-FFF2-40B4-BE49-F238E27FC236}">
                <a16:creationId xmlns:a16="http://schemas.microsoft.com/office/drawing/2014/main" id="{0948ACE0-946F-DE11-2111-1679D4F9A5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0424" y="58351"/>
            <a:ext cx="8090748" cy="24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571AAB-E6AD-1C5F-9196-62ADC4CB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770" y="1451630"/>
            <a:ext cx="3545526" cy="2982959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414E5D-19C9-9A0C-C0B2-4A4311B1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660" y="4032992"/>
            <a:ext cx="3502643" cy="1212132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computer screen shot&#10;&#10;Description automatically generated">
            <a:extLst>
              <a:ext uri="{FF2B5EF4-FFF2-40B4-BE49-F238E27FC236}">
                <a16:creationId xmlns:a16="http://schemas.microsoft.com/office/drawing/2014/main" id="{20BA6468-246F-5A55-A843-52C56A1BE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196" y="233701"/>
            <a:ext cx="7620004" cy="1104900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8332C-3A5E-9E2E-CCE5-587D78CF2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F0F16"/>
              </a:clrFrom>
              <a:clrTo>
                <a:srgbClr val="0F0F1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1451630"/>
            <a:ext cx="4625804" cy="4413367"/>
          </a:xfrm>
          <a:prstGeom prst="rect">
            <a:avLst/>
          </a:prstGeom>
          <a:ln w="38100" cap="sq">
            <a:solidFill>
              <a:srgbClr val="0C404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E45CCE5B-9432-2439-16CC-35E7A50D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78026"/>
            <a:ext cx="5921204" cy="9002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Unprotected PHP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B1FE9FF-322D-015F-6EA6-2CBA7EB7D45E}"/>
              </a:ext>
            </a:extLst>
          </p:cNvPr>
          <p:cNvSpPr txBox="1">
            <a:spLocks/>
          </p:cNvSpPr>
          <p:nvPr/>
        </p:nvSpPr>
        <p:spPr>
          <a:xfrm>
            <a:off x="11381912" y="6244245"/>
            <a:ext cx="702781" cy="367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bg1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412094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omparison of a computer and a computer&#10;&#10;Description automatically generated with medium confidence">
            <a:extLst>
              <a:ext uri="{FF2B5EF4-FFF2-40B4-BE49-F238E27FC236}">
                <a16:creationId xmlns:a16="http://schemas.microsoft.com/office/drawing/2014/main" id="{084C7A11-68FD-03B8-7B4E-B2FB2E0BD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3645" y="-6"/>
            <a:ext cx="6991914" cy="35113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E3A56-F4C6-0280-88EA-24EF206F7A3E}"/>
              </a:ext>
            </a:extLst>
          </p:cNvPr>
          <p:cNvSpPr/>
          <p:nvPr/>
        </p:nvSpPr>
        <p:spPr>
          <a:xfrm>
            <a:off x="6441" y="-2"/>
            <a:ext cx="12179120" cy="6857999"/>
          </a:xfrm>
          <a:prstGeom prst="rect">
            <a:avLst/>
          </a:prstGeom>
          <a:solidFill>
            <a:srgbClr val="23919D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2362"/>
            <a:ext cx="3814549" cy="3354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In-Band Attacks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CD88-7563-0E2D-38D6-262477CF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accent2"/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C93099-1938-4EA0-6ADE-5A70B473C7AD}"/>
              </a:ext>
            </a:extLst>
          </p:cNvPr>
          <p:cNvSpPr txBox="1"/>
          <p:nvPr/>
        </p:nvSpPr>
        <p:spPr>
          <a:xfrm>
            <a:off x="5470914" y="3828822"/>
            <a:ext cx="64373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Extremely Common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Error-Based Attacks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Union-Based Attacks</a:t>
            </a:r>
          </a:p>
          <a:p>
            <a:pPr marL="914400" lvl="1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Information about the database itself including unionized data from multiple tables.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680AB4-A4A6-5EC5-8AEA-8FED4FE96DF7}"/>
              </a:ext>
            </a:extLst>
          </p:cNvPr>
          <p:cNvCxnSpPr/>
          <p:nvPr/>
        </p:nvCxnSpPr>
        <p:spPr>
          <a:xfrm>
            <a:off x="1173018" y="4396509"/>
            <a:ext cx="2927928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BED0AB-5747-08F1-5843-12ED1F65229D}"/>
              </a:ext>
            </a:extLst>
          </p:cNvPr>
          <p:cNvCxnSpPr/>
          <p:nvPr/>
        </p:nvCxnSpPr>
        <p:spPr>
          <a:xfrm>
            <a:off x="1528618" y="4499557"/>
            <a:ext cx="2927928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804707C-FFCD-493F-A19C-064CE2D0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B1AAC8-9DD5-4674-831E-E8430500E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251" y="-14882"/>
            <a:ext cx="12198502" cy="384352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BA94688-87FF-4455-B354-DDF7C0CC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0795" y="0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7D2EEAC-A401-440A-9242-C24A53B2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84312" y="417699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1360"/>
            <a:ext cx="9157092" cy="118394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6BA861-387E-B9BC-BF7B-15558881936D}"/>
              </a:ext>
            </a:extLst>
          </p:cNvPr>
          <p:cNvSpPr/>
          <p:nvPr/>
        </p:nvSpPr>
        <p:spPr>
          <a:xfrm>
            <a:off x="-4896" y="3828638"/>
            <a:ext cx="12198502" cy="3044244"/>
          </a:xfrm>
          <a:prstGeom prst="rect">
            <a:avLst/>
          </a:prstGeom>
          <a:solidFill>
            <a:srgbClr val="2391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4E2B37E7-26E1-4461-DAA1-84B730F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89" y="3900367"/>
            <a:ext cx="3418651" cy="2869193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screenshot of a login box&#10;&#10;Description automatically generated">
            <a:extLst>
              <a:ext uri="{FF2B5EF4-FFF2-40B4-BE49-F238E27FC236}">
                <a16:creationId xmlns:a16="http://schemas.microsoft.com/office/drawing/2014/main" id="{F015ECF1-A7A4-2A88-B284-3659ED8E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89" y="3900367"/>
            <a:ext cx="3366328" cy="2879068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A screenshot of a login box&#10;&#10;Description automatically generated">
            <a:extLst>
              <a:ext uri="{FF2B5EF4-FFF2-40B4-BE49-F238E27FC236}">
                <a16:creationId xmlns:a16="http://schemas.microsoft.com/office/drawing/2014/main" id="{D17946C0-8F11-C9FF-F07C-08E612305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88" y="3900367"/>
            <a:ext cx="3489429" cy="2869193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3A45F62C-B44D-E255-C8EF-6ED2BEED4E3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42414D"/>
              </a:clrFrom>
              <a:clrTo>
                <a:srgbClr val="42414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17" t="10307" r="60056" b="22983"/>
          <a:stretch/>
        </p:blipFill>
        <p:spPr>
          <a:xfrm>
            <a:off x="0" y="343884"/>
            <a:ext cx="4013528" cy="24955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bg1"/>
                </a:solidFill>
              </a:rPr>
              <a:t>K</a:t>
            </a:r>
          </a:p>
        </p:txBody>
      </p:sp>
      <p:pic>
        <p:nvPicPr>
          <p:cNvPr id="19" name="Picture 18" descr="A computer screen shot&#10;&#10;Description automatically generated">
            <a:extLst>
              <a:ext uri="{FF2B5EF4-FFF2-40B4-BE49-F238E27FC236}">
                <a16:creationId xmlns:a16="http://schemas.microsoft.com/office/drawing/2014/main" id="{F4505011-EC3A-5C7C-53F6-8493630061C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23254" r="70112"/>
          <a:stretch/>
        </p:blipFill>
        <p:spPr>
          <a:xfrm>
            <a:off x="4458890" y="966540"/>
            <a:ext cx="6992320" cy="2694291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63154B-778D-4A97-B328-36341A52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52807-850F-4AFA-B3C1-C7E2F1806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300"/>
            <a:ext cx="12192000" cy="6869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B028E2E-8803-4B03-8127-4A9250806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523"/>
            <a:ext cx="12192000" cy="5954724"/>
          </a:xfrm>
          <a:custGeom>
            <a:avLst/>
            <a:gdLst>
              <a:gd name="connsiteX0" fmla="*/ 12187321 w 12192000"/>
              <a:gd name="connsiteY0" fmla="*/ 0 h 5653527"/>
              <a:gd name="connsiteX1" fmla="*/ 12192000 w 12192000"/>
              <a:gd name="connsiteY1" fmla="*/ 0 h 5653527"/>
              <a:gd name="connsiteX2" fmla="*/ 12192000 w 12192000"/>
              <a:gd name="connsiteY2" fmla="*/ 3914017 h 5653527"/>
              <a:gd name="connsiteX3" fmla="*/ 12192000 w 12192000"/>
              <a:gd name="connsiteY3" fmla="*/ 5165681 h 5653527"/>
              <a:gd name="connsiteX4" fmla="*/ 12192000 w 12192000"/>
              <a:gd name="connsiteY4" fmla="*/ 5653527 h 5653527"/>
              <a:gd name="connsiteX5" fmla="*/ 0 w 12192000"/>
              <a:gd name="connsiteY5" fmla="*/ 5653527 h 5653527"/>
              <a:gd name="connsiteX6" fmla="*/ 0 w 12192000"/>
              <a:gd name="connsiteY6" fmla="*/ 5165681 h 5653527"/>
              <a:gd name="connsiteX7" fmla="*/ 0 w 12192000"/>
              <a:gd name="connsiteY7" fmla="*/ 3914017 h 5653527"/>
              <a:gd name="connsiteX8" fmla="*/ 0 w 12192000"/>
              <a:gd name="connsiteY8" fmla="*/ 3565476 h 5653527"/>
              <a:gd name="connsiteX9" fmla="*/ 347407 w 12192000"/>
              <a:gd name="connsiteY9" fmla="*/ 3565476 h 5653527"/>
              <a:gd name="connsiteX10" fmla="*/ 347407 w 12192000"/>
              <a:gd name="connsiteY10" fmla="*/ 3565479 h 5653527"/>
              <a:gd name="connsiteX11" fmla="*/ 8433675 w 12192000"/>
              <a:gd name="connsiteY11" fmla="*/ 3565479 h 5653527"/>
              <a:gd name="connsiteX12" fmla="*/ 8433675 w 12192000"/>
              <a:gd name="connsiteY12" fmla="*/ 3562945 h 5653527"/>
              <a:gd name="connsiteX13" fmla="*/ 8533858 w 12192000"/>
              <a:gd name="connsiteY13" fmla="*/ 3565479 h 5653527"/>
              <a:gd name="connsiteX14" fmla="*/ 12173113 w 12192000"/>
              <a:gd name="connsiteY14" fmla="*/ 281361 h 565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5653527">
                <a:moveTo>
                  <a:pt x="12187321" y="0"/>
                </a:moveTo>
                <a:lnTo>
                  <a:pt x="12192000" y="0"/>
                </a:lnTo>
                <a:lnTo>
                  <a:pt x="12192000" y="3914017"/>
                </a:lnTo>
                <a:lnTo>
                  <a:pt x="12192000" y="5165681"/>
                </a:lnTo>
                <a:lnTo>
                  <a:pt x="12192000" y="5653527"/>
                </a:lnTo>
                <a:lnTo>
                  <a:pt x="0" y="5653527"/>
                </a:lnTo>
                <a:lnTo>
                  <a:pt x="0" y="5165681"/>
                </a:lnTo>
                <a:lnTo>
                  <a:pt x="0" y="3914017"/>
                </a:lnTo>
                <a:lnTo>
                  <a:pt x="0" y="3565476"/>
                </a:lnTo>
                <a:lnTo>
                  <a:pt x="347407" y="3565476"/>
                </a:lnTo>
                <a:lnTo>
                  <a:pt x="347407" y="3565479"/>
                </a:lnTo>
                <a:lnTo>
                  <a:pt x="8433675" y="3565479"/>
                </a:lnTo>
                <a:lnTo>
                  <a:pt x="8433675" y="3562945"/>
                </a:lnTo>
                <a:lnTo>
                  <a:pt x="8533858" y="3565479"/>
                </a:lnTo>
                <a:cubicBezTo>
                  <a:pt x="10427923" y="3565479"/>
                  <a:pt x="11985780" y="2126001"/>
                  <a:pt x="12173113" y="281361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1B44F2-F754-485A-8661-EDEAFEE44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387" y="-4300"/>
            <a:ext cx="2588613" cy="6858000"/>
          </a:xfrm>
          <a:custGeom>
            <a:avLst/>
            <a:gdLst>
              <a:gd name="connsiteX0" fmla="*/ 0 w 2588613"/>
              <a:gd name="connsiteY0" fmla="*/ 0 h 6858000"/>
              <a:gd name="connsiteX1" fmla="*/ 2588613 w 2588613"/>
              <a:gd name="connsiteY1" fmla="*/ 0 h 6858000"/>
              <a:gd name="connsiteX2" fmla="*/ 2588613 w 2588613"/>
              <a:gd name="connsiteY2" fmla="*/ 6858000 h 6858000"/>
              <a:gd name="connsiteX3" fmla="*/ 3834 w 2588613"/>
              <a:gd name="connsiteY3" fmla="*/ 6858000 h 6858000"/>
              <a:gd name="connsiteX4" fmla="*/ 11560 w 2588613"/>
              <a:gd name="connsiteY4" fmla="*/ 6852506 h 6858000"/>
              <a:gd name="connsiteX5" fmla="*/ 1727655 w 2588613"/>
              <a:gd name="connsiteY5" fmla="*/ 3429000 h 6858000"/>
              <a:gd name="connsiteX6" fmla="*/ 260951 w 2588613"/>
              <a:gd name="connsiteY6" fmla="*/ 206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8613" h="6858000">
                <a:moveTo>
                  <a:pt x="0" y="0"/>
                </a:moveTo>
                <a:lnTo>
                  <a:pt x="2588613" y="0"/>
                </a:lnTo>
                <a:lnTo>
                  <a:pt x="2588613" y="6858000"/>
                </a:lnTo>
                <a:lnTo>
                  <a:pt x="3834" y="6858000"/>
                </a:lnTo>
                <a:lnTo>
                  <a:pt x="11560" y="6852506"/>
                </a:lnTo>
                <a:cubicBezTo>
                  <a:pt x="1053335" y="6073410"/>
                  <a:pt x="1727655" y="4829953"/>
                  <a:pt x="1727655" y="3429000"/>
                </a:cubicBezTo>
                <a:cubicBezTo>
                  <a:pt x="1727655" y="2143258"/>
                  <a:pt x="1159683" y="990172"/>
                  <a:pt x="260951" y="2069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</a:rPr>
              <a:t>Inferential Attacks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569D-4B51-26CD-C967-65D3F4059D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4128" y="3110164"/>
            <a:ext cx="9795987" cy="3452812"/>
          </a:xfrm>
        </p:spPr>
        <p:txBody>
          <a:bodyPr vert="horz" lIns="91440" tIns="45720" rIns="91440" bIns="45720" numCol="2" rtlCol="0" anchor="ctr">
            <a:normAutofit/>
          </a:bodyPr>
          <a:lstStyle/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cap="small" dirty="0">
                <a:solidFill>
                  <a:srgbClr val="FFFFFF"/>
                </a:solidFill>
              </a:rPr>
              <a:t>Slower to execute, less common</a:t>
            </a: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cap="small" dirty="0">
                <a:solidFill>
                  <a:srgbClr val="FFFFFF"/>
                </a:solidFill>
              </a:rPr>
              <a:t>Test responses and behavioral patterns in a database.</a:t>
            </a:r>
            <a:br>
              <a:rPr lang="en-US" cap="small" dirty="0">
                <a:solidFill>
                  <a:srgbClr val="FFFFFF"/>
                </a:solidFill>
              </a:rPr>
            </a:br>
            <a:endParaRPr lang="en-US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b="1" cap="small" dirty="0">
                <a:solidFill>
                  <a:srgbClr val="FFFFFF"/>
                </a:solidFill>
              </a:rPr>
              <a:t>Boolean Attack – </a:t>
            </a:r>
            <a:r>
              <a:rPr lang="en-US" cap="small" dirty="0">
                <a:solidFill>
                  <a:srgbClr val="FFFFFF"/>
                </a:solidFill>
              </a:rPr>
              <a:t>Using Boolean queries to determine if a request produces a valid or invalid response</a:t>
            </a: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b="1" cap="small" dirty="0">
                <a:solidFill>
                  <a:srgbClr val="FFFFFF"/>
                </a:solidFill>
              </a:rPr>
              <a:t>Time Based Attack – </a:t>
            </a:r>
            <a:r>
              <a:rPr lang="en-US" cap="small" dirty="0">
                <a:solidFill>
                  <a:srgbClr val="FFFFFF"/>
                </a:solidFill>
              </a:rPr>
              <a:t>Same basic premise, but rather than looking for a true or false, an attacker looks to see if the query waits the specified amount of time before responding.</a:t>
            </a:r>
            <a:endParaRPr lang="en-US" b="1" cap="small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FA23-AB5B-BA88-E233-DE14DED5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R</a:t>
            </a:r>
          </a:p>
        </p:txBody>
      </p:sp>
      <p:pic>
        <p:nvPicPr>
          <p:cNvPr id="5" name="Picture 4" descr="A diagram of a server&#10;&#10;Description automatically generated with medium confidence">
            <a:extLst>
              <a:ext uri="{FF2B5EF4-FFF2-40B4-BE49-F238E27FC236}">
                <a16:creationId xmlns:a16="http://schemas.microsoft.com/office/drawing/2014/main" id="{8E898025-AA29-D478-0D7E-59B64D70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04"/>
          <a:stretch/>
        </p:blipFill>
        <p:spPr>
          <a:xfrm>
            <a:off x="7378538" y="34073"/>
            <a:ext cx="2932329" cy="2480845"/>
          </a:xfrm>
          <a:prstGeom prst="ellipse">
            <a:avLst/>
          </a:prstGeom>
          <a:ln w="63500" cap="rnd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FF30AE3-5A36-4C87-A232-1BB2380AE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25B5FF-E13A-45B8-AE8F-C24F2DD7D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23B282-46D3-4D08-AA8B-B34C55AD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942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309C63A-BB43-4695-A368-9B4D722F1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459"/>
            <a:ext cx="9914859" cy="1291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</a:rPr>
              <a:t>Out of Band attacks</a:t>
            </a:r>
          </a:p>
        </p:txBody>
      </p:sp>
      <p:pic>
        <p:nvPicPr>
          <p:cNvPr id="6" name="Picture 5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E91CC2CA-5095-D83E-1C6F-57E0BDE0F5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465" t="44922" r="7668" b="12731"/>
          <a:stretch/>
        </p:blipFill>
        <p:spPr>
          <a:xfrm>
            <a:off x="6459028" y="1752605"/>
            <a:ext cx="5509664" cy="2356315"/>
          </a:xfrm>
          <a:prstGeom prst="rect">
            <a:avLst/>
          </a:prstGeom>
          <a:ln w="889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accent2"/>
                </a:solidFill>
              </a:rPr>
              <a:t>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DBF80-9D77-4CBF-D16F-82E99157C0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71782" y="3644912"/>
            <a:ext cx="6705600" cy="3410236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457200" algn="l">
              <a:buFont typeface="Wingdings" panose="05000000000000000000" pitchFamily="2" charset="2"/>
              <a:buChar char="v"/>
            </a:pPr>
            <a:r>
              <a:rPr lang="en-US" sz="2800" cap="small" dirty="0">
                <a:solidFill>
                  <a:schemeClr val="tx2"/>
                </a:solidFill>
              </a:rPr>
              <a:t>DNS or HTTP request</a:t>
            </a:r>
            <a:br>
              <a:rPr lang="en-US" sz="2800" cap="small" dirty="0">
                <a:solidFill>
                  <a:schemeClr val="tx2"/>
                </a:solidFill>
              </a:rPr>
            </a:br>
            <a:endParaRPr lang="en-US" sz="2800" cap="small" dirty="0">
              <a:solidFill>
                <a:schemeClr val="tx2"/>
              </a:solidFill>
            </a:endParaRPr>
          </a:p>
          <a:p>
            <a:pPr marL="514350" indent="-457200" algn="l">
              <a:buFont typeface="Wingdings" panose="05000000000000000000" pitchFamily="2" charset="2"/>
              <a:buChar char="v"/>
            </a:pPr>
            <a:r>
              <a:rPr lang="en-US" sz="2800" cap="small" dirty="0">
                <a:solidFill>
                  <a:schemeClr val="tx2"/>
                </a:solidFill>
              </a:rPr>
              <a:t>Hacker acquires information through capturing requests</a:t>
            </a:r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BA4298C-3B35-4490-B20E-FE53B8561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747F40-F9BD-47EC-AE13-27CA7BBEF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115D65E-0C93-4C40-B736-E34E0BBE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424" y="2132695"/>
            <a:ext cx="8231814" cy="4725305"/>
          </a:xfrm>
          <a:custGeom>
            <a:avLst/>
            <a:gdLst>
              <a:gd name="connsiteX0" fmla="*/ 5778056 w 8231814"/>
              <a:gd name="connsiteY0" fmla="*/ 0 h 4725305"/>
              <a:gd name="connsiteX1" fmla="*/ 8219146 w 8231814"/>
              <a:gd name="connsiteY1" fmla="*/ 2202876 h 4725305"/>
              <a:gd name="connsiteX2" fmla="*/ 8230954 w 8231814"/>
              <a:gd name="connsiteY2" fmla="*/ 2436722 h 4725305"/>
              <a:gd name="connsiteX3" fmla="*/ 8231814 w 8231814"/>
              <a:gd name="connsiteY3" fmla="*/ 2436722 h 4725305"/>
              <a:gd name="connsiteX4" fmla="*/ 8231814 w 8231814"/>
              <a:gd name="connsiteY4" fmla="*/ 2453759 h 4725305"/>
              <a:gd name="connsiteX5" fmla="*/ 8231814 w 8231814"/>
              <a:gd name="connsiteY5" fmla="*/ 4725305 h 4725305"/>
              <a:gd name="connsiteX6" fmla="*/ 0 w 8231814"/>
              <a:gd name="connsiteY6" fmla="*/ 4725305 h 4725305"/>
              <a:gd name="connsiteX7" fmla="*/ 0 w 8231814"/>
              <a:gd name="connsiteY7" fmla="*/ 2797 h 4725305"/>
              <a:gd name="connsiteX8" fmla="*/ 5667466 w 8231814"/>
              <a:gd name="connsiteY8" fmla="*/ 2797 h 47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31814" h="4725305">
                <a:moveTo>
                  <a:pt x="5778056" y="0"/>
                </a:moveTo>
                <a:cubicBezTo>
                  <a:pt x="7048530" y="0"/>
                  <a:pt x="8093488" y="965554"/>
                  <a:pt x="8219146" y="2202876"/>
                </a:cubicBezTo>
                <a:lnTo>
                  <a:pt x="8230954" y="2436722"/>
                </a:lnTo>
                <a:lnTo>
                  <a:pt x="8231814" y="2436722"/>
                </a:lnTo>
                <a:lnTo>
                  <a:pt x="8231814" y="2453759"/>
                </a:lnTo>
                <a:lnTo>
                  <a:pt x="8231814" y="4725305"/>
                </a:lnTo>
                <a:lnTo>
                  <a:pt x="0" y="4725305"/>
                </a:lnTo>
                <a:lnTo>
                  <a:pt x="0" y="2797"/>
                </a:lnTo>
                <a:lnTo>
                  <a:pt x="5667466" y="2797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607CC286-7253-B31F-DFE6-802920A9F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50082" y="58352"/>
            <a:ext cx="3587431" cy="5377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GhostShell in 2012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Forced awareness of cyber-security issues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SQLmap – open-source tool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European Space Agency, DOD, Chicago Federal Reserve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cap="small" noProof="1">
                <a:solidFill>
                  <a:srgbClr val="FFFFFF"/>
                </a:solidFill>
              </a:rPr>
              <a:t>1.6 million usernames and passwords acquired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2EF89B5-146A-40CD-9E37-AE6B8156D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353" y="-127662"/>
            <a:ext cx="2343647" cy="4520714"/>
          </a:xfrm>
          <a:custGeom>
            <a:avLst/>
            <a:gdLst>
              <a:gd name="connsiteX0" fmla="*/ 2343647 w 2343647"/>
              <a:gd name="connsiteY0" fmla="*/ 0 h 4520714"/>
              <a:gd name="connsiteX1" fmla="*/ 2343647 w 2343647"/>
              <a:gd name="connsiteY1" fmla="*/ 4520714 h 4520714"/>
              <a:gd name="connsiteX2" fmla="*/ 2340504 w 2343647"/>
              <a:gd name="connsiteY2" fmla="*/ 4458470 h 4520714"/>
              <a:gd name="connsiteX3" fmla="*/ 134816 w 2343647"/>
              <a:gd name="connsiteY3" fmla="*/ 2266740 h 4520714"/>
              <a:gd name="connsiteX4" fmla="*/ 0 w 2343647"/>
              <a:gd name="connsiteY4" fmla="*/ 2260357 h 4520714"/>
              <a:gd name="connsiteX5" fmla="*/ 134816 w 2343647"/>
              <a:gd name="connsiteY5" fmla="*/ 2253974 h 4520714"/>
              <a:gd name="connsiteX6" fmla="*/ 2340504 w 2343647"/>
              <a:gd name="connsiteY6" fmla="*/ 62243 h 452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3647" h="4520714">
                <a:moveTo>
                  <a:pt x="2343647" y="0"/>
                </a:moveTo>
                <a:lnTo>
                  <a:pt x="2343647" y="4520714"/>
                </a:lnTo>
                <a:lnTo>
                  <a:pt x="2340504" y="4458470"/>
                </a:lnTo>
                <a:cubicBezTo>
                  <a:pt x="2222700" y="3298480"/>
                  <a:pt x="1296917" y="2377350"/>
                  <a:pt x="134816" y="2266740"/>
                </a:cubicBezTo>
                <a:lnTo>
                  <a:pt x="0" y="2260357"/>
                </a:lnTo>
                <a:lnTo>
                  <a:pt x="134816" y="2253974"/>
                </a:lnTo>
                <a:cubicBezTo>
                  <a:pt x="1296917" y="2143364"/>
                  <a:pt x="2222700" y="1222233"/>
                  <a:pt x="2340504" y="6224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F2AD9-EC94-1F3D-3B79-64938E47A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R</a:t>
            </a:r>
          </a:p>
        </p:txBody>
      </p:sp>
      <p:pic>
        <p:nvPicPr>
          <p:cNvPr id="9" name="Picture 8" descr="Verbose output set to 3">
            <a:extLst>
              <a:ext uri="{FF2B5EF4-FFF2-40B4-BE49-F238E27FC236}">
                <a16:creationId xmlns:a16="http://schemas.microsoft.com/office/drawing/2014/main" id="{3E4EF912-B1D4-CE5B-6B06-1AD3C488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881" b="-2"/>
          <a:stretch/>
        </p:blipFill>
        <p:spPr bwMode="auto">
          <a:xfrm>
            <a:off x="82632" y="58352"/>
            <a:ext cx="7368035" cy="6741298"/>
          </a:xfrm>
          <a:prstGeom prst="rect">
            <a:avLst/>
          </a:prstGeom>
          <a:ln w="88900" cap="sq" cmpd="thickThin">
            <a:solidFill>
              <a:schemeClr val="accent6">
                <a:lumMod val="40000"/>
                <a:lumOff val="6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465791-02C3-85CB-EC2D-AE1D097A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082" y="5628750"/>
            <a:ext cx="9914859" cy="1036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</a:rPr>
              <a:t>GhostShell</a:t>
            </a:r>
          </a:p>
        </p:txBody>
      </p:sp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DD10E6-914E-4F17-ABD5-8F016C23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023182-6D3E-438B-8E1A-DBF47C70D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989A7B-378A-4C5A-83D3-92770B761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35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5800"/>
            <a:ext cx="2984390" cy="548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700">
                <a:solidFill>
                  <a:srgbClr val="FFFFFF"/>
                </a:solidFill>
              </a:rPr>
              <a:t>Prevention Importance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D493E550-6182-46EC-9D62-577FCFBA6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98035" y="-391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2377645" y="6858000"/>
                </a:ln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accent2"/>
                </a:solidFill>
              </a:rPr>
              <a:t>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FD9D325-8950-34A8-9E42-DE52F590098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39333806"/>
              </p:ext>
            </p:extLst>
          </p:nvPr>
        </p:nvGraphicFramePr>
        <p:xfrm>
          <a:off x="5181998" y="685800"/>
          <a:ext cx="6400401" cy="5388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46ef9fb-3994-4683-970d-379ceb8a64a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B9E0A453BFA64389777C0650FDE7B6" ma:contentTypeVersion="14" ma:contentTypeDescription="Create a new document." ma:contentTypeScope="" ma:versionID="bebb8f9377ba822a8c153550b08ccf2f">
  <xsd:schema xmlns:xsd="http://www.w3.org/2001/XMLSchema" xmlns:xs="http://www.w3.org/2001/XMLSchema" xmlns:p="http://schemas.microsoft.com/office/2006/metadata/properties" xmlns:ns3="446ef9fb-3994-4683-970d-379ceb8a64a0" xmlns:ns4="ea20e989-8a8b-44d4-b1a9-9e92a8c8e550" targetNamespace="http://schemas.microsoft.com/office/2006/metadata/properties" ma:root="true" ma:fieldsID="657ead39a57bf4bed731785f68953b0c" ns3:_="" ns4:_="">
    <xsd:import namespace="446ef9fb-3994-4683-970d-379ceb8a64a0"/>
    <xsd:import namespace="ea20e989-8a8b-44d4-b1a9-9e92a8c8e5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6ef9fb-3994-4683-970d-379ceb8a64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20e989-8a8b-44d4-b1a9-9e92a8c8e55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ea20e989-8a8b-44d4-b1a9-9e92a8c8e550"/>
    <ds:schemaRef ds:uri="446ef9fb-3994-4683-970d-379ceb8a64a0"/>
  </ds:schemaRefs>
</ds:datastoreItem>
</file>

<file path=customXml/itemProps2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255022-9785-4058-848C-A72324A8ED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6ef9fb-3994-4683-970d-379ceb8a64a0"/>
    <ds:schemaRef ds:uri="ea20e989-8a8b-44d4-b1a9-9e92a8c8e5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{D99EDCC7-3746-43B1-845B-23626FB522D7}tf89118109_win32</Template>
  <TotalTime>126</TotalTime>
  <Words>251</Words>
  <Application>Microsoft Office PowerPoint</Application>
  <PresentationFormat>Widescreen</PresentationFormat>
  <Paragraphs>72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Nova Light</vt:lpstr>
      <vt:lpstr>Calibri</vt:lpstr>
      <vt:lpstr>Elephant</vt:lpstr>
      <vt:lpstr>Wingdings</vt:lpstr>
      <vt:lpstr>ModOverlayVTI</vt:lpstr>
      <vt:lpstr>SQL Injection Protection</vt:lpstr>
      <vt:lpstr>SQL Injection Attacks (SQLi)</vt:lpstr>
      <vt:lpstr>Unprotected PHP </vt:lpstr>
      <vt:lpstr>In-Band Attacks        </vt:lpstr>
      <vt:lpstr>Injections</vt:lpstr>
      <vt:lpstr>Inferential Attacks</vt:lpstr>
      <vt:lpstr>Out of Band attacks</vt:lpstr>
      <vt:lpstr>GhostShell</vt:lpstr>
      <vt:lpstr>Prevention Importance</vt:lpstr>
      <vt:lpstr>Protected 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Kaci Craycraft</dc:creator>
  <cp:lastModifiedBy>Kaci Craycraft</cp:lastModifiedBy>
  <cp:revision>6</cp:revision>
  <dcterms:created xsi:type="dcterms:W3CDTF">2024-11-01T19:01:36Z</dcterms:created>
  <dcterms:modified xsi:type="dcterms:W3CDTF">2024-11-04T13:44:20Z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0x010100A4B9E0A453BFA64389777C0650FDE7B6</vt:lpwstr>
  </property>
</Properties>
</file>